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0"/>
  </p:notesMasterIdLst>
  <p:sldIdLst>
    <p:sldId id="256" r:id="rId2"/>
    <p:sldId id="257" r:id="rId3"/>
    <p:sldId id="258" r:id="rId4"/>
    <p:sldId id="260" r:id="rId5"/>
    <p:sldId id="262" r:id="rId6"/>
    <p:sldId id="263" r:id="rId7"/>
    <p:sldId id="264" r:id="rId8"/>
    <p:sldId id="272" r:id="rId9"/>
  </p:sldIdLst>
  <p:sldSz cx="9144000" cy="5143500" type="screen16x9"/>
  <p:notesSz cx="6858000" cy="9144000"/>
  <p:embeddedFontLst>
    <p:embeddedFont>
      <p:font typeface="Montserrat" panose="00000500000000000000" pitchFamily="2" charset="0"/>
      <p:regular r:id="rId11"/>
      <p:bold r:id="rId12"/>
      <p:italic r:id="rId13"/>
      <p:boldItalic r:id="rId14"/>
    </p:embeddedFont>
    <p:embeddedFont>
      <p:font typeface="Montserrat ExtraBold" panose="00000900000000000000" pitchFamily="2" charset="0"/>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2BF04C-8CF9-45AF-A4E0-3C6FAF08F781}">
  <a:tblStyle styleId="{3B2BF04C-8CF9-45AF-A4E0-3C6FAF08F7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0" r:id="rId6"/>
    <p:sldLayoutId id="2147483662" r:id="rId7"/>
    <p:sldLayoutId id="2147483663" r:id="rId8"/>
    <p:sldLayoutId id="2147483664"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981724" y="0"/>
            <a:ext cx="5180551" cy="132289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MX" sz="2800" dirty="0"/>
              <a:t>Monitoreo Inteligente</a:t>
            </a:r>
            <a:br>
              <a:rPr lang="es-MX" sz="2800" dirty="0"/>
            </a:br>
            <a:r>
              <a:rPr lang="es-MX" sz="2800" dirty="0"/>
              <a:t>Temperatura y aire con IA</a:t>
            </a:r>
            <a:endParaRPr sz="2800"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CuadroTexto 6">
            <a:extLst>
              <a:ext uri="{FF2B5EF4-FFF2-40B4-BE49-F238E27FC236}">
                <a16:creationId xmlns:a16="http://schemas.microsoft.com/office/drawing/2014/main" id="{B4F81BE6-A9D0-9796-451E-3D91740546FD}"/>
              </a:ext>
            </a:extLst>
          </p:cNvPr>
          <p:cNvSpPr txBox="1"/>
          <p:nvPr/>
        </p:nvSpPr>
        <p:spPr>
          <a:xfrm>
            <a:off x="1160187" y="1863197"/>
            <a:ext cx="6823624" cy="523220"/>
          </a:xfrm>
          <a:prstGeom prst="rect">
            <a:avLst/>
          </a:prstGeom>
          <a:noFill/>
        </p:spPr>
        <p:txBody>
          <a:bodyPr wrap="square">
            <a:spAutoFit/>
          </a:bodyPr>
          <a:lstStyle/>
          <a:p>
            <a:pPr algn="ctr"/>
            <a:r>
              <a:rPr lang="es-ES" b="1" dirty="0">
                <a:solidFill>
                  <a:schemeClr val="lt1"/>
                </a:solidFill>
                <a:latin typeface="Montserrat ExtraBold"/>
                <a:sym typeface="Montserrat ExtraBold"/>
              </a:rPr>
              <a:t>Un sistema predictivo híbrido </a:t>
            </a:r>
          </a:p>
          <a:p>
            <a:pPr algn="ctr"/>
            <a:r>
              <a:rPr lang="es-ES" b="1" dirty="0">
                <a:solidFill>
                  <a:schemeClr val="lt1"/>
                </a:solidFill>
                <a:latin typeface="Montserrat ExtraBold"/>
                <a:sym typeface="Montserrat ExtraBold"/>
              </a:rPr>
              <a:t>para gestión ambiental sostenible</a:t>
            </a:r>
          </a:p>
        </p:txBody>
      </p:sp>
      <p:sp>
        <p:nvSpPr>
          <p:cNvPr id="2" name="CuadroTexto 1">
            <a:extLst>
              <a:ext uri="{FF2B5EF4-FFF2-40B4-BE49-F238E27FC236}">
                <a16:creationId xmlns:a16="http://schemas.microsoft.com/office/drawing/2014/main" id="{468EEF2F-E65D-291F-3573-E63C73D3618B}"/>
              </a:ext>
            </a:extLst>
          </p:cNvPr>
          <p:cNvSpPr txBox="1"/>
          <p:nvPr/>
        </p:nvSpPr>
        <p:spPr>
          <a:xfrm>
            <a:off x="1160187" y="2565172"/>
            <a:ext cx="6823624" cy="954107"/>
          </a:xfrm>
          <a:prstGeom prst="rect">
            <a:avLst/>
          </a:prstGeom>
          <a:noFill/>
        </p:spPr>
        <p:txBody>
          <a:bodyPr wrap="square">
            <a:spAutoFit/>
          </a:bodyPr>
          <a:lstStyle/>
          <a:p>
            <a:pPr algn="ctr"/>
            <a:r>
              <a:rPr lang="es-MX" b="1" dirty="0">
                <a:solidFill>
                  <a:schemeClr val="lt1"/>
                </a:solidFill>
                <a:latin typeface="Montserrat ExtraBold"/>
                <a:sym typeface="Montserrat ExtraBold"/>
              </a:rPr>
              <a:t>Jesús Ángel Mejía Beltran</a:t>
            </a:r>
          </a:p>
          <a:p>
            <a:pPr algn="ctr"/>
            <a:r>
              <a:rPr lang="es-ES" b="1" dirty="0">
                <a:solidFill>
                  <a:schemeClr val="lt1"/>
                </a:solidFill>
                <a:latin typeface="Montserrat ExtraBold"/>
              </a:rPr>
              <a:t>Diego Armando López Camacho</a:t>
            </a:r>
          </a:p>
          <a:p>
            <a:pPr algn="ctr"/>
            <a:r>
              <a:rPr lang="es-ES" b="1" dirty="0">
                <a:solidFill>
                  <a:schemeClr val="lt1"/>
                </a:solidFill>
                <a:latin typeface="Montserrat ExtraBold"/>
              </a:rPr>
              <a:t>Jonathan Humberto Armenta García</a:t>
            </a:r>
          </a:p>
          <a:p>
            <a:pPr algn="ctr"/>
            <a:endParaRPr lang="es-ES" b="1" dirty="0">
              <a:solidFill>
                <a:schemeClr val="lt1"/>
              </a:solidFill>
              <a:latin typeface="Montserrat ExtraBold"/>
              <a:sym typeface="Montserrat ExtraBold"/>
            </a:endParaRPr>
          </a:p>
        </p:txBody>
      </p:sp>
      <p:sp>
        <p:nvSpPr>
          <p:cNvPr id="3" name="CuadroTexto 2">
            <a:extLst>
              <a:ext uri="{FF2B5EF4-FFF2-40B4-BE49-F238E27FC236}">
                <a16:creationId xmlns:a16="http://schemas.microsoft.com/office/drawing/2014/main" id="{A89B9B7D-CC0F-5771-9DA3-AC5F66EDB32B}"/>
              </a:ext>
            </a:extLst>
          </p:cNvPr>
          <p:cNvSpPr txBox="1"/>
          <p:nvPr/>
        </p:nvSpPr>
        <p:spPr>
          <a:xfrm>
            <a:off x="1160187" y="4199105"/>
            <a:ext cx="6823624" cy="307777"/>
          </a:xfrm>
          <a:prstGeom prst="rect">
            <a:avLst/>
          </a:prstGeom>
          <a:noFill/>
        </p:spPr>
        <p:txBody>
          <a:bodyPr wrap="square">
            <a:spAutoFit/>
          </a:bodyPr>
          <a:lstStyle/>
          <a:p>
            <a:pPr algn="ctr"/>
            <a:r>
              <a:rPr lang="es-MX" b="1" dirty="0">
                <a:solidFill>
                  <a:schemeClr val="lt1"/>
                </a:solidFill>
                <a:latin typeface="Montserrat ExtraBold"/>
                <a:sym typeface="Montserrat ExtraBold"/>
              </a:rPr>
              <a:t>Profesor: Zuriel Dathan Felix Mora</a:t>
            </a:r>
            <a:endParaRPr lang="es-ES" b="1" dirty="0">
              <a:solidFill>
                <a:schemeClr val="lt1"/>
              </a:solidFill>
              <a:latin typeface="Montserrat ExtraBold"/>
              <a:sym typeface="Montserra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Introduccion a la Problematica</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r>
              <a:rPr lang="es-ES" sz="1100" dirty="0"/>
              <a:t>La contaminación del aire y las variaciones de temperatura en las ciudades representan problemas crecientes que afectan la salud y la calidad de vida de millones de personas. Factores como el tráfico, la actividad industrial y el clima influyen directamente en estos niveles contaminantes.</a:t>
            </a:r>
          </a:p>
          <a:p>
            <a:r>
              <a:rPr lang="es-ES" sz="1100" dirty="0"/>
              <a:t>Gracias a la inteligencia artificial (IA), la medición y monitoreo de la calidad del aire han avanzado considerablemente, permitiendo a las autoridades y a la ciudadanía tomar decisiones informadas para proteger el medio ambiente y la salud pública. Tecnologías actuales permiten medir la calidad del aire en tiempo real con hasta un 95% de precisión y prever eventos contaminantes con uno o dos días de anticipación. Esto facilita estrategias para reducir la exposición a contaminantes y diseñar ciudades más saludables y sostenibles.</a:t>
            </a:r>
          </a:p>
          <a:p>
            <a:pPr marL="0" lvl="0" indent="0" algn="l" rtl="0">
              <a:spcBef>
                <a:spcPts val="0"/>
              </a:spcBef>
              <a:spcAft>
                <a:spcPts val="1600"/>
              </a:spcAft>
              <a:buNone/>
            </a:pP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a:extLst>
              <a:ext uri="{FF2B5EF4-FFF2-40B4-BE49-F238E27FC236}">
                <a16:creationId xmlns:a16="http://schemas.microsoft.com/office/drawing/2014/main" id="{7A96CE94-C4E7-8649-5E51-BE966FE6B98D}"/>
              </a:ext>
            </a:extLst>
          </p:cNvPr>
          <p:cNvPicPr>
            <a:picLocks noChangeAspect="1"/>
          </p:cNvPicPr>
          <p:nvPr/>
        </p:nvPicPr>
        <p:blipFill>
          <a:blip r:embed="rId3"/>
          <a:stretch>
            <a:fillRect/>
          </a:stretch>
        </p:blipFill>
        <p:spPr>
          <a:xfrm>
            <a:off x="2565201" y="3202217"/>
            <a:ext cx="4013597" cy="19412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88" name="Google Shape;188;p40"/>
          <p:cNvCxnSpPr/>
          <p:nvPr/>
        </p:nvCxnSpPr>
        <p:spPr>
          <a:xfrm>
            <a:off x="0" y="261557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8746800" y="249006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 name="Google Shape;170;p39">
            <a:extLst>
              <a:ext uri="{FF2B5EF4-FFF2-40B4-BE49-F238E27FC236}">
                <a16:creationId xmlns:a16="http://schemas.microsoft.com/office/drawing/2014/main" id="{A25D14DA-52A5-C58F-E562-1B65AC5A2B9D}"/>
              </a:ext>
            </a:extLst>
          </p:cNvPr>
          <p:cNvSpPr txBox="1">
            <a:spLocks noGrp="1"/>
          </p:cNvSpPr>
          <p:nvPr>
            <p:ph type="title"/>
          </p:nvPr>
        </p:nvSpPr>
        <p:spPr>
          <a:xfrm>
            <a:off x="1704150" y="396898"/>
            <a:ext cx="5735700" cy="94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dirty="0">
                <a:solidFill>
                  <a:schemeClr val="accent1"/>
                </a:solidFill>
              </a:rPr>
              <a:t>Objetivos del proyecto</a:t>
            </a:r>
            <a:endParaRPr dirty="0">
              <a:solidFill>
                <a:schemeClr val="accent1"/>
              </a:solidFill>
            </a:endParaRPr>
          </a:p>
        </p:txBody>
      </p:sp>
      <p:sp>
        <p:nvSpPr>
          <p:cNvPr id="21" name="Google Shape;171;p39">
            <a:extLst>
              <a:ext uri="{FF2B5EF4-FFF2-40B4-BE49-F238E27FC236}">
                <a16:creationId xmlns:a16="http://schemas.microsoft.com/office/drawing/2014/main" id="{B45C9955-2F83-4957-7ADE-390D6308E390}"/>
              </a:ext>
            </a:extLst>
          </p:cNvPr>
          <p:cNvSpPr txBox="1">
            <a:spLocks/>
          </p:cNvSpPr>
          <p:nvPr/>
        </p:nvSpPr>
        <p:spPr>
          <a:xfrm>
            <a:off x="938500" y="1246024"/>
            <a:ext cx="7172100" cy="324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spcAft>
                <a:spcPts val="1600"/>
              </a:spcAft>
            </a:pPr>
            <a:r>
              <a:rPr lang="es-ES" sz="1100" dirty="0"/>
              <a:t>Analizar y aplicar la inteligencia artificial para mejorar la monitorización, predicción y gestión de la calidad del aire y temperatura en ciudades medianas, impulsando la sostenibilidad ambiental y protección de la salud pública.</a:t>
            </a:r>
          </a:p>
          <a:p>
            <a:pPr marL="0" indent="0" algn="l">
              <a:spcAft>
                <a:spcPts val="1600"/>
              </a:spcAft>
            </a:pPr>
            <a:r>
              <a:rPr lang="es-ES" sz="1100" dirty="0"/>
              <a:t>Objetivos específicos:</a:t>
            </a:r>
          </a:p>
          <a:p>
            <a:pPr marL="171450" indent="-171450" algn="l">
              <a:spcAft>
                <a:spcPts val="1600"/>
              </a:spcAft>
              <a:buFont typeface="Arial" panose="020B0604020202020204" pitchFamily="34" charset="0"/>
              <a:buChar char="•"/>
            </a:pPr>
            <a:r>
              <a:rPr lang="es-ES" sz="1100" dirty="0"/>
              <a:t>Investigar las tecnologías y algoritmos de IA más efectivos para el monitoreo ambiental.</a:t>
            </a:r>
          </a:p>
          <a:p>
            <a:pPr marL="171450" indent="-171450" algn="l">
              <a:spcAft>
                <a:spcPts val="1600"/>
              </a:spcAft>
              <a:buFont typeface="Arial" panose="020B0604020202020204" pitchFamily="34" charset="0"/>
              <a:buChar char="•"/>
            </a:pPr>
            <a:r>
              <a:rPr lang="es-ES" sz="1100" dirty="0"/>
              <a:t>Analizar el impacto de la IA en la reducción de la contaminación y control térmico urbano.</a:t>
            </a:r>
          </a:p>
          <a:p>
            <a:pPr marL="171450" indent="-171450" algn="l">
              <a:spcAft>
                <a:spcPts val="1600"/>
              </a:spcAft>
              <a:buFont typeface="Arial" panose="020B0604020202020204" pitchFamily="34" charset="0"/>
              <a:buChar char="•"/>
            </a:pPr>
            <a:r>
              <a:rPr lang="es-ES" sz="1100" dirty="0"/>
              <a:t>Evaluar la capacidad predictiva de sistemas basados en IA para anticipar episodios críticos.</a:t>
            </a:r>
          </a:p>
          <a:p>
            <a:pPr marL="171450" indent="-171450" algn="l">
              <a:spcAft>
                <a:spcPts val="1600"/>
              </a:spcAft>
              <a:buFont typeface="Arial" panose="020B0604020202020204" pitchFamily="34" charset="0"/>
              <a:buChar char="•"/>
            </a:pPr>
            <a:r>
              <a:rPr lang="es-ES" sz="1100" dirty="0"/>
              <a:t>Examinar casos de estudio y mejores prácticas en ciudades similares.</a:t>
            </a:r>
          </a:p>
          <a:p>
            <a:pPr marL="171450" indent="-171450" algn="l">
              <a:spcAft>
                <a:spcPts val="1600"/>
              </a:spcAft>
              <a:buFont typeface="Arial" panose="020B0604020202020204" pitchFamily="34" charset="0"/>
              <a:buChar char="•"/>
            </a:pPr>
            <a:r>
              <a:rPr lang="es-ES" sz="1100" dirty="0"/>
              <a:t>Considerar los aspectos éticos y sociales en la implementación de IA en la gestión ambiental urbana.</a:t>
            </a:r>
          </a:p>
          <a:p>
            <a:pPr marL="0" indent="0" algn="l">
              <a:spcAft>
                <a:spcPts val="1600"/>
              </a:spcAft>
            </a:pPr>
            <a:endParaRPr lang="es-E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 name="Google Shape;194;p41">
            <a:extLst>
              <a:ext uri="{FF2B5EF4-FFF2-40B4-BE49-F238E27FC236}">
                <a16:creationId xmlns:a16="http://schemas.microsoft.com/office/drawing/2014/main" id="{DE1E1506-A4A1-9798-20D0-8457E1E66F61}"/>
              </a:ext>
            </a:extLst>
          </p:cNvPr>
          <p:cNvSpPr txBox="1">
            <a:spLocks noGrp="1"/>
          </p:cNvSpPr>
          <p:nvPr>
            <p:ph type="ctrTitle"/>
          </p:nvPr>
        </p:nvSpPr>
        <p:spPr>
          <a:xfrm>
            <a:off x="2743350" y="0"/>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Resultados de la investigacion</a:t>
            </a:r>
            <a:endParaRPr sz="1800" dirty="0"/>
          </a:p>
        </p:txBody>
      </p:sp>
      <p:sp>
        <p:nvSpPr>
          <p:cNvPr id="5" name="Google Shape;171;p39">
            <a:extLst>
              <a:ext uri="{FF2B5EF4-FFF2-40B4-BE49-F238E27FC236}">
                <a16:creationId xmlns:a16="http://schemas.microsoft.com/office/drawing/2014/main" id="{CF036446-0886-E53A-F565-75C32FF2BE88}"/>
              </a:ext>
            </a:extLst>
          </p:cNvPr>
          <p:cNvSpPr txBox="1">
            <a:spLocks/>
          </p:cNvSpPr>
          <p:nvPr/>
        </p:nvSpPr>
        <p:spPr>
          <a:xfrm>
            <a:off x="985950" y="644700"/>
            <a:ext cx="7172100" cy="30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indent="-301625" algn="l">
              <a:buClr>
                <a:schemeClr val="lt1"/>
              </a:buClr>
              <a:buSzPts val="1150"/>
              <a:buFont typeface="Montserrat"/>
              <a:buChar char="●"/>
            </a:pPr>
            <a:r>
              <a:rPr lang="es-ES" sz="1100" dirty="0">
                <a:solidFill>
                  <a:schemeClr val="lt1"/>
                </a:solidFill>
              </a:rPr>
              <a:t>Los sistemas de IA híbridos que integran datos de sensores IoT y análisis de imágenes satelitales han demostrado mejorar significativamente la precisión en la predicción de la calidad del aire y eventos térmicos urbanos, con anticipación de hasta 72 horas.</a:t>
            </a:r>
          </a:p>
          <a:p>
            <a:pPr marL="155575" indent="0" algn="l">
              <a:buClr>
                <a:schemeClr val="lt1"/>
              </a:buClr>
              <a:buSzPts val="1150"/>
            </a:pPr>
            <a:endParaRPr lang="es-ES" sz="1100" dirty="0">
              <a:solidFill>
                <a:schemeClr val="lt1"/>
              </a:solidFill>
            </a:endParaRPr>
          </a:p>
          <a:p>
            <a:pPr indent="-301625" algn="l">
              <a:buClr>
                <a:schemeClr val="lt1"/>
              </a:buClr>
              <a:buSzPts val="1150"/>
              <a:buFont typeface="Montserrat"/>
              <a:buChar char="●"/>
            </a:pPr>
            <a:r>
              <a:rPr lang="es-ES" sz="1100" dirty="0">
                <a:solidFill>
                  <a:schemeClr val="lt1"/>
                </a:solidFill>
              </a:rPr>
              <a:t>La auto calibración inteligente de sensores económicos reduce la necesidad de mantenimiento manual y mejora la fiabilidad de los datos en ambientes urbanos diversos.</a:t>
            </a:r>
          </a:p>
          <a:p>
            <a:pPr indent="-301625" algn="l">
              <a:buClr>
                <a:schemeClr val="lt1"/>
              </a:buClr>
              <a:buSzPts val="1150"/>
              <a:buFont typeface="Montserrat"/>
              <a:buChar char="●"/>
            </a:pPr>
            <a:endParaRPr lang="es-ES" sz="1100" dirty="0">
              <a:solidFill>
                <a:schemeClr val="lt1"/>
              </a:solidFill>
            </a:endParaRPr>
          </a:p>
          <a:p>
            <a:pPr indent="-301625" algn="l">
              <a:buClr>
                <a:schemeClr val="lt1"/>
              </a:buClr>
              <a:buSzPts val="1150"/>
              <a:buFont typeface="Montserrat"/>
              <a:buChar char="●"/>
            </a:pPr>
            <a:r>
              <a:rPr lang="es-ES" sz="1100" dirty="0">
                <a:solidFill>
                  <a:schemeClr val="lt1"/>
                </a:solidFill>
              </a:rPr>
              <a:t>La implementación de IA federada permite que ciudades compartan modelos predictivos sin comprometer la privacidad, acelerando el aprendizaje y adaptación a diferentes contextos.</a:t>
            </a:r>
          </a:p>
          <a:p>
            <a:pPr indent="-301625" algn="l">
              <a:buClr>
                <a:schemeClr val="lt1"/>
              </a:buClr>
              <a:buSzPts val="1150"/>
              <a:buFont typeface="Montserrat"/>
              <a:buChar char="●"/>
            </a:pPr>
            <a:endParaRPr lang="es-ES" sz="1100" dirty="0">
              <a:solidFill>
                <a:schemeClr val="lt1"/>
              </a:solidFill>
            </a:endParaRPr>
          </a:p>
          <a:p>
            <a:pPr indent="-301625" algn="l">
              <a:buClr>
                <a:schemeClr val="lt1"/>
              </a:buClr>
              <a:buSzPts val="1150"/>
              <a:buFont typeface="Montserrat"/>
              <a:buChar char="●"/>
            </a:pPr>
            <a:r>
              <a:rPr lang="es-ES" sz="1100" dirty="0">
                <a:solidFill>
                  <a:schemeClr val="lt1"/>
                </a:solidFill>
              </a:rPr>
              <a:t>Alertas personalizadas dirigidas a grupos vulnerables (adultos mayores, niños asmáticos, trabajadores al aire libre) aumentan la efectividad de las medidas preventivas y la concienciación comunitaria.</a:t>
            </a:r>
          </a:p>
          <a:p>
            <a:pPr indent="-301625" algn="l">
              <a:buClr>
                <a:schemeClr val="lt1"/>
              </a:buClr>
              <a:buSzPts val="1150"/>
              <a:buFont typeface="Montserrat"/>
              <a:buChar char="●"/>
            </a:pPr>
            <a:endParaRPr lang="es-ES" sz="1100" dirty="0">
              <a:solidFill>
                <a:schemeClr val="lt1"/>
              </a:solidFill>
            </a:endParaRPr>
          </a:p>
          <a:p>
            <a:pPr indent="-301625" algn="l">
              <a:buClr>
                <a:schemeClr val="lt1"/>
              </a:buClr>
              <a:buSzPts val="1150"/>
              <a:buFont typeface="Montserrat"/>
              <a:buChar char="●"/>
            </a:pPr>
            <a:r>
              <a:rPr lang="es-ES" sz="1100" dirty="0">
                <a:solidFill>
                  <a:schemeClr val="lt1"/>
                </a:solidFill>
              </a:rPr>
              <a:t>Estudios de casos en ciudades medianas indican mejoras sustanciales en la toma de decisiones ambientales y reducción de episodios críticos gracias a sistemas predictivos basados en IA.</a:t>
            </a:r>
          </a:p>
        </p:txBody>
      </p:sp>
      <p:pic>
        <p:nvPicPr>
          <p:cNvPr id="11" name="Imagen 10">
            <a:extLst>
              <a:ext uri="{FF2B5EF4-FFF2-40B4-BE49-F238E27FC236}">
                <a16:creationId xmlns:a16="http://schemas.microsoft.com/office/drawing/2014/main" id="{E5F02C4E-E5B7-980B-B88A-B7FABF7A63A0}"/>
              </a:ext>
            </a:extLst>
          </p:cNvPr>
          <p:cNvPicPr>
            <a:picLocks noChangeAspect="1"/>
          </p:cNvPicPr>
          <p:nvPr/>
        </p:nvPicPr>
        <p:blipFill>
          <a:blip r:embed="rId3"/>
          <a:stretch>
            <a:fillRect/>
          </a:stretch>
        </p:blipFill>
        <p:spPr>
          <a:xfrm>
            <a:off x="3130563" y="3496144"/>
            <a:ext cx="2882874" cy="16473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0;p39">
            <a:extLst>
              <a:ext uri="{FF2B5EF4-FFF2-40B4-BE49-F238E27FC236}">
                <a16:creationId xmlns:a16="http://schemas.microsoft.com/office/drawing/2014/main" id="{9011D321-C353-0CE7-9421-C97713C1DF16}"/>
              </a:ext>
            </a:extLst>
          </p:cNvPr>
          <p:cNvSpPr txBox="1">
            <a:spLocks noGrp="1"/>
          </p:cNvSpPr>
          <p:nvPr>
            <p:ph type="title"/>
          </p:nvPr>
        </p:nvSpPr>
        <p:spPr>
          <a:xfrm>
            <a:off x="1026200" y="0"/>
            <a:ext cx="5735700" cy="94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sz="1800" dirty="0"/>
              <a:t>EcoAlert AI Urbano</a:t>
            </a:r>
            <a:endParaRPr dirty="0">
              <a:solidFill>
                <a:schemeClr val="accent1"/>
              </a:solidFill>
            </a:endParaRPr>
          </a:p>
        </p:txBody>
      </p:sp>
      <p:sp>
        <p:nvSpPr>
          <p:cNvPr id="9" name="Google Shape;171;p39">
            <a:extLst>
              <a:ext uri="{FF2B5EF4-FFF2-40B4-BE49-F238E27FC236}">
                <a16:creationId xmlns:a16="http://schemas.microsoft.com/office/drawing/2014/main" id="{7F5C6F68-24F2-0896-030C-76CFBC43DAA0}"/>
              </a:ext>
            </a:extLst>
          </p:cNvPr>
          <p:cNvSpPr txBox="1">
            <a:spLocks noGrp="1"/>
          </p:cNvSpPr>
          <p:nvPr>
            <p:ph type="body" idx="1"/>
          </p:nvPr>
        </p:nvSpPr>
        <p:spPr>
          <a:xfrm>
            <a:off x="985950" y="414021"/>
            <a:ext cx="7172100" cy="394484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ES" sz="1100" dirty="0"/>
              <a:t>La propuesta "EcoAlert AI Urbano" consiste en un sistema predictivo híbrido diseñado específicamente para atender las necesidades ambientales de las ciudades medianas, caracterizadas por contar con recursos limitados pero enfrentan desafíos significativos en el monitoreo y gestión de la calidad del aire y la temperatura. Este sistema combina innovadoras fuentes de datos y tecnologías de inteligencia artificial para ofrecer una solución accesible, precisa y escalable.</a:t>
            </a:r>
          </a:p>
          <a:p>
            <a:pPr marL="0" indent="0">
              <a:spcAft>
                <a:spcPts val="1600"/>
              </a:spcAft>
              <a:buNone/>
            </a:pPr>
            <a:r>
              <a:rPr lang="es-ES" sz="1100" dirty="0"/>
              <a:t>En primer lugar, incorpora sensores IoT de bajo costo que cuentan con una capacidad de auto calibración inteligente, lo que permite mantener la precisión en la medición sin la necesidad de ajustes manuales frecuentes, un problema común en dispositivos económicos que suele limitar su confiabilidad y durabilidad. Estos sensores capturan datos en tiempo real sobre los niveles de contaminantes y las condiciones térmicas en zonas urbanas específicas.</a:t>
            </a:r>
          </a:p>
          <a:p>
            <a:pPr marL="0" indent="0">
              <a:spcAft>
                <a:spcPts val="1600"/>
              </a:spcAft>
              <a:buNone/>
            </a:pPr>
            <a:r>
              <a:rPr lang="es-ES" sz="1100" dirty="0"/>
              <a:t>Adicionalmente, el sistema aprovecha el análisis de imágenes satelitales en tiempo real para complementar y validar la información obtenida por los sensores físicos. La combinación de estas dos fuentes mediante un módulo de predicción híbrida basado en IA permite compensar las limitaciones individuales de cada método, aumentando significativamente la confiabilidad y resolución espacial de las predicciones.</a:t>
            </a:r>
          </a:p>
          <a:p>
            <a:pPr marL="0" indent="0">
              <a:spcAft>
                <a:spcPts val="1600"/>
              </a:spcAft>
              <a:buNone/>
            </a:pPr>
            <a:endParaRPr lang="es-ES" sz="1100" dirty="0"/>
          </a:p>
          <a:p>
            <a:pPr marL="0" indent="0">
              <a:spcAft>
                <a:spcPts val="1600"/>
              </a:spcAft>
              <a:buNone/>
            </a:pPr>
            <a:endParaRPr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7" name="Google Shape;227;p45"/>
          <p:cNvCxnSpPr/>
          <p:nvPr/>
        </p:nvCxnSpPr>
        <p:spPr>
          <a:xfrm>
            <a:off x="184536" y="489914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8790793" y="4954151"/>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170;p39">
            <a:extLst>
              <a:ext uri="{FF2B5EF4-FFF2-40B4-BE49-F238E27FC236}">
                <a16:creationId xmlns:a16="http://schemas.microsoft.com/office/drawing/2014/main" id="{62EA7A07-05E0-942C-B5C7-299D1440CE68}"/>
              </a:ext>
            </a:extLst>
          </p:cNvPr>
          <p:cNvSpPr txBox="1">
            <a:spLocks noGrp="1"/>
          </p:cNvSpPr>
          <p:nvPr>
            <p:ph type="title"/>
          </p:nvPr>
        </p:nvSpPr>
        <p:spPr>
          <a:xfrm>
            <a:off x="1389686" y="-56678"/>
            <a:ext cx="6364627" cy="94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b="1" dirty="0"/>
              <a:t>Importancia de la Propuesta EcoAlert AI Urbano</a:t>
            </a:r>
            <a:endParaRPr dirty="0">
              <a:solidFill>
                <a:schemeClr val="accent1"/>
              </a:solidFill>
            </a:endParaRPr>
          </a:p>
        </p:txBody>
      </p:sp>
      <p:sp>
        <p:nvSpPr>
          <p:cNvPr id="13" name="Google Shape;171;p39">
            <a:extLst>
              <a:ext uri="{FF2B5EF4-FFF2-40B4-BE49-F238E27FC236}">
                <a16:creationId xmlns:a16="http://schemas.microsoft.com/office/drawing/2014/main" id="{9CEB9B01-D66C-AB8A-9FDE-F66A71FD9884}"/>
              </a:ext>
            </a:extLst>
          </p:cNvPr>
          <p:cNvSpPr txBox="1">
            <a:spLocks/>
          </p:cNvSpPr>
          <p:nvPr/>
        </p:nvSpPr>
        <p:spPr>
          <a:xfrm>
            <a:off x="985950" y="414021"/>
            <a:ext cx="7172100" cy="3944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spcAft>
                <a:spcPts val="1600"/>
              </a:spcAft>
            </a:pPr>
            <a:r>
              <a:rPr lang="es-ES" sz="1100" dirty="0"/>
              <a:t>Responde a la necesidad crítica de ciudades medianas de contar con sistemas predictivos accesibles y precisos para la calidad del aire y temperatura, áreas clave para la salud pública y el bienestar.</a:t>
            </a:r>
          </a:p>
          <a:p>
            <a:pPr marL="0" indent="0" algn="l">
              <a:spcAft>
                <a:spcPts val="1600"/>
              </a:spcAft>
            </a:pPr>
            <a:r>
              <a:rPr lang="es-ES" sz="1100" dirty="0"/>
              <a:t>Permite pasar de una gestión ambiental reactiva a una proactiva mediante predicciones anticipadas de episodios contaminantes y olas de calor, facilitando la prevención y mitigación.</a:t>
            </a:r>
          </a:p>
          <a:p>
            <a:pPr marL="0" indent="0" algn="l">
              <a:spcAft>
                <a:spcPts val="1600"/>
              </a:spcAft>
            </a:pPr>
            <a:r>
              <a:rPr lang="es-ES" sz="1100" dirty="0"/>
              <a:t>Mejora la confiabilidad y sostenibilidad del monitoreo ambiental gracias a la auto calibración de sensores de bajo costo, optimizando recursos limitados.</a:t>
            </a:r>
          </a:p>
          <a:p>
            <a:pPr marL="0" indent="0" algn="l">
              <a:spcAft>
                <a:spcPts val="1600"/>
              </a:spcAft>
            </a:pPr>
            <a:r>
              <a:rPr lang="es-ES" sz="1100" dirty="0"/>
              <a:t>Fomenta la colaboración interurbana y el aprendizaje mutuo a través de la IA federada, evitando esfuerzos aislados y duplicación tecnológica.</a:t>
            </a:r>
          </a:p>
          <a:p>
            <a:pPr marL="0" indent="0" algn="l">
              <a:spcAft>
                <a:spcPts val="1600"/>
              </a:spcAft>
            </a:pPr>
            <a:endParaRPr lang="es-ES" sz="1100" dirty="0"/>
          </a:p>
          <a:p>
            <a:pPr marL="0" indent="0" algn="l">
              <a:spcAft>
                <a:spcPts val="1600"/>
              </a:spcAft>
            </a:pPr>
            <a:endParaRPr lang="es-ES" sz="1100" dirty="0"/>
          </a:p>
          <a:p>
            <a:pPr marL="0" indent="0">
              <a:spcAft>
                <a:spcPts val="1600"/>
              </a:spcAft>
            </a:pPr>
            <a:endParaRPr lang="es-ES" sz="1100" dirty="0"/>
          </a:p>
        </p:txBody>
      </p:sp>
      <p:pic>
        <p:nvPicPr>
          <p:cNvPr id="3" name="Imagen 2">
            <a:extLst>
              <a:ext uri="{FF2B5EF4-FFF2-40B4-BE49-F238E27FC236}">
                <a16:creationId xmlns:a16="http://schemas.microsoft.com/office/drawing/2014/main" id="{E72B2639-28DE-C644-F68C-0A04D1ACEC2D}"/>
              </a:ext>
            </a:extLst>
          </p:cNvPr>
          <p:cNvPicPr>
            <a:picLocks noChangeAspect="1"/>
          </p:cNvPicPr>
          <p:nvPr/>
        </p:nvPicPr>
        <p:blipFill>
          <a:blip r:embed="rId3"/>
          <a:stretch>
            <a:fillRect/>
          </a:stretch>
        </p:blipFill>
        <p:spPr>
          <a:xfrm>
            <a:off x="3152638" y="3416968"/>
            <a:ext cx="2838722" cy="166032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1" name="Google Shape;241;p46"/>
          <p:cNvCxnSpPr/>
          <p:nvPr/>
        </p:nvCxnSpPr>
        <p:spPr>
          <a:xfrm>
            <a:off x="4436097" y="4949567"/>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497019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496331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0;p39">
            <a:extLst>
              <a:ext uri="{FF2B5EF4-FFF2-40B4-BE49-F238E27FC236}">
                <a16:creationId xmlns:a16="http://schemas.microsoft.com/office/drawing/2014/main" id="{FD883022-0D68-4658-A22F-37A4A7954F1E}"/>
              </a:ext>
            </a:extLst>
          </p:cNvPr>
          <p:cNvSpPr txBox="1">
            <a:spLocks noGrp="1"/>
          </p:cNvSpPr>
          <p:nvPr>
            <p:ph type="title"/>
          </p:nvPr>
        </p:nvSpPr>
        <p:spPr>
          <a:xfrm>
            <a:off x="352316" y="-11577"/>
            <a:ext cx="6364627" cy="94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dirty="0">
                <a:solidFill>
                  <a:schemeClr val="accent1"/>
                </a:solidFill>
              </a:rPr>
              <a:t>Futuro del proyecto (Largo y corto plazo)</a:t>
            </a:r>
            <a:endParaRPr dirty="0">
              <a:solidFill>
                <a:schemeClr val="accent1"/>
              </a:solidFill>
            </a:endParaRPr>
          </a:p>
        </p:txBody>
      </p:sp>
      <p:sp>
        <p:nvSpPr>
          <p:cNvPr id="3" name="Google Shape;171;p39">
            <a:extLst>
              <a:ext uri="{FF2B5EF4-FFF2-40B4-BE49-F238E27FC236}">
                <a16:creationId xmlns:a16="http://schemas.microsoft.com/office/drawing/2014/main" id="{A05114DF-E68F-3723-540A-B9F8A9E5AF58}"/>
              </a:ext>
            </a:extLst>
          </p:cNvPr>
          <p:cNvSpPr txBox="1">
            <a:spLocks/>
          </p:cNvSpPr>
          <p:nvPr/>
        </p:nvSpPr>
        <p:spPr>
          <a:xfrm>
            <a:off x="985950" y="414021"/>
            <a:ext cx="7172100" cy="4075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s-ES" sz="1100" dirty="0"/>
              <a:t>Corto plazo: mejora en la alertas tempranas, reducción de exposición a contaminantes, protección directa para grupos vulnerables.</a:t>
            </a:r>
          </a:p>
          <a:p>
            <a:pPr algn="l">
              <a:buFont typeface="Arial" panose="020B0604020202020204" pitchFamily="34" charset="0"/>
              <a:buChar char="•"/>
            </a:pPr>
            <a:r>
              <a:rPr lang="es-ES" sz="1100" dirty="0"/>
              <a:t>Mediano plazo: optimización de políticas urbanas y planificación de infraestructura verde basada en datos concretos.</a:t>
            </a:r>
          </a:p>
          <a:p>
            <a:pPr algn="l">
              <a:buFont typeface="Arial" panose="020B0604020202020204" pitchFamily="34" charset="0"/>
              <a:buChar char="•"/>
            </a:pPr>
            <a:r>
              <a:rPr lang="es-ES" sz="1100" dirty="0"/>
              <a:t>Largo plazo: contribución a la disminución de enfermedades respiratorias relacionadas con contaminación, adaptación urbana ante cambio climático, y aumento de resiliencia.</a:t>
            </a:r>
          </a:p>
          <a:p>
            <a:pPr algn="l">
              <a:buFont typeface="Arial" panose="020B0604020202020204" pitchFamily="34" charset="0"/>
              <a:buChar char="•"/>
            </a:pPr>
            <a:endParaRPr lang="es-ES" sz="1100" dirty="0"/>
          </a:p>
          <a:p>
            <a:pPr algn="l">
              <a:buFont typeface="Arial" panose="020B0604020202020204" pitchFamily="34" charset="0"/>
              <a:buChar char="•"/>
            </a:pPr>
            <a:r>
              <a:rPr lang="es-ES" sz="1100" dirty="0"/>
              <a:t>Necesidad de capacitación y formación técnica para operar y mantener el sistema en ciudades medianas.</a:t>
            </a:r>
          </a:p>
          <a:p>
            <a:pPr algn="l">
              <a:buFont typeface="Arial" panose="020B0604020202020204" pitchFamily="34" charset="0"/>
              <a:buChar char="•"/>
            </a:pPr>
            <a:r>
              <a:rPr lang="es-ES" sz="1100" dirty="0"/>
              <a:t>Gestión responsable de datos y ética en la vigilancia ambiental para evitar sesgos y proteger la privacidad.</a:t>
            </a:r>
          </a:p>
          <a:p>
            <a:pPr algn="l">
              <a:buFont typeface="Arial" panose="020B0604020202020204" pitchFamily="34" charset="0"/>
              <a:buChar char="•"/>
            </a:pPr>
            <a:r>
              <a:rPr lang="es-ES" sz="1100" dirty="0"/>
              <a:t>Adaptación continua del sistema para abarcar nuevas variables ambientales y demográficas.</a:t>
            </a:r>
          </a:p>
          <a:p>
            <a:pPr algn="l">
              <a:buFont typeface="Arial" panose="020B0604020202020204" pitchFamily="34" charset="0"/>
              <a:buChar char="•"/>
            </a:pPr>
            <a:r>
              <a:rPr lang="es-ES" sz="1100" dirty="0"/>
              <a:t>Importancia de la participación comunitaria para maximizar la aceptación y el impacto social.</a:t>
            </a:r>
          </a:p>
          <a:p>
            <a:pPr algn="l">
              <a:buFont typeface="Arial" panose="020B0604020202020204" pitchFamily="34" charset="0"/>
              <a:buChar char="•"/>
            </a:pPr>
            <a:endParaRPr lang="es-ES" sz="1100" dirty="0"/>
          </a:p>
          <a:p>
            <a:pPr marL="114300" indent="0" algn="l"/>
            <a:r>
              <a:rPr lang="es-ES" sz="1100" dirty="0"/>
              <a:t>Escalabilidad para incluir más ciudades y regiones, creando una red de monitoreo colaborativa nacional o regional.</a:t>
            </a:r>
          </a:p>
          <a:p>
            <a:pPr marL="114300" indent="0" algn="l"/>
            <a:endParaRPr lang="es-ES" sz="1100" dirty="0"/>
          </a:p>
          <a:p>
            <a:pPr marL="114300" indent="0" algn="l"/>
            <a:r>
              <a:rPr lang="es-ES" sz="1100" dirty="0"/>
              <a:t>Integración con otras tecnologías inteligentes como micromovilidad, gestión energética y urbanismo inteligente para impactos multidimensionales.</a:t>
            </a:r>
          </a:p>
          <a:p>
            <a:pPr marL="114300" indent="0" algn="l"/>
            <a:endParaRPr lang="es-ES" sz="1100" dirty="0"/>
          </a:p>
          <a:p>
            <a:pPr marL="114300" indent="0" algn="l"/>
            <a:r>
              <a:rPr lang="es-ES" sz="1100" dirty="0"/>
              <a:t>Desarrollo de aplicaciones móviles y plataformas interactivas para una comunicación más directa con la población.</a:t>
            </a:r>
          </a:p>
          <a:p>
            <a:pPr marL="114300" indent="0" algn="l"/>
            <a:endParaRPr lang="es-ES" sz="1100" dirty="0"/>
          </a:p>
          <a:p>
            <a:pPr marL="114300" indent="0" algn="l"/>
            <a:endParaRPr lang="es-ES" sz="1100" dirty="0"/>
          </a:p>
          <a:p>
            <a:pPr marL="0" indent="0">
              <a:spcAft>
                <a:spcPts val="1600"/>
              </a:spcAft>
            </a:pPr>
            <a:endParaRPr lang="es-ES" sz="1100" dirty="0"/>
          </a:p>
          <a:p>
            <a:pPr marL="0" indent="0">
              <a:spcAft>
                <a:spcPts val="1600"/>
              </a:spcAft>
            </a:pPr>
            <a:endParaRPr lang="es-E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2220900" y="-56678"/>
            <a:ext cx="47022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dirty="0"/>
              <a:t>CONCLUSION</a:t>
            </a:r>
            <a:endParaRPr dirty="0"/>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1;p39">
            <a:extLst>
              <a:ext uri="{FF2B5EF4-FFF2-40B4-BE49-F238E27FC236}">
                <a16:creationId xmlns:a16="http://schemas.microsoft.com/office/drawing/2014/main" id="{898AC688-E589-9CF7-F5DB-8BA92C1B595F}"/>
              </a:ext>
            </a:extLst>
          </p:cNvPr>
          <p:cNvSpPr txBox="1">
            <a:spLocks/>
          </p:cNvSpPr>
          <p:nvPr/>
        </p:nvSpPr>
        <p:spPr>
          <a:xfrm>
            <a:off x="985950" y="475897"/>
            <a:ext cx="7172100" cy="3944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lnSpc>
                <a:spcPct val="150000"/>
              </a:lnSpc>
              <a:spcAft>
                <a:spcPts val="1600"/>
              </a:spcAft>
            </a:pPr>
            <a:r>
              <a:rPr lang="es-ES" sz="1100" dirty="0"/>
              <a:t>La implementación de un sistema predictivo híbrido como EcoAlert AI Urbano representa un avance significativo en la gestión ambiental para ciudades medianas, al integrar tecnologías innovadoras como sensores </a:t>
            </a:r>
            <a:r>
              <a:rPr lang="es-ES" sz="1100" dirty="0" err="1"/>
              <a:t>IoT</a:t>
            </a:r>
            <a:r>
              <a:rPr lang="es-ES" sz="1100" dirty="0"/>
              <a:t> auto-calibrantes, análisis satelital en tiempo real e inteligencia artificial federada. Esta propuesta permite anticipar episodios críticos de contaminación y olas de calor, facilitando una gestión proactiva que protege la salud pública y fomenta la sostenibilidad urbana. Además, al ofrecer alertas personalizadas destinadas a grupos vulnerables, promueve una equidad en el acceso a información vital. EcoAlert AI Urbano no solo optimiza recursos limitados, sino que también potencia la colaboración interurbana, contribuyendo al desarrollo de ciudades más inteligentes, resilientes y preparadas para enfrentar los desafíos ambientales actuales y futuros.</a:t>
            </a:r>
          </a:p>
          <a:p>
            <a:pPr marL="0" indent="0" algn="l">
              <a:spcAft>
                <a:spcPts val="1600"/>
              </a:spcAft>
            </a:pPr>
            <a:endParaRPr lang="es-ES" sz="1100" dirty="0"/>
          </a:p>
          <a:p>
            <a:pPr marL="0" indent="0">
              <a:spcAft>
                <a:spcPts val="1600"/>
              </a:spcAft>
            </a:pPr>
            <a:endParaRPr lang="es-ES" sz="1100" dirty="0"/>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1074</Words>
  <Application>Microsoft Office PowerPoint</Application>
  <PresentationFormat>Presentación en pantalla (16:9)</PresentationFormat>
  <Paragraphs>57</Paragraphs>
  <Slides>8</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Montserrat ExtraBold</vt:lpstr>
      <vt:lpstr>Montserrat</vt:lpstr>
      <vt:lpstr>Arial</vt:lpstr>
      <vt:lpstr>Futuristic Background by Slidesgo</vt:lpstr>
      <vt:lpstr>Monitoreo Inteligente Temperatura y aire con IA</vt:lpstr>
      <vt:lpstr>Introduccion a la Problematica</vt:lpstr>
      <vt:lpstr>Objetivos del proyecto</vt:lpstr>
      <vt:lpstr>Resultados de la investigacion</vt:lpstr>
      <vt:lpstr>EcoAlert AI Urbano</vt:lpstr>
      <vt:lpstr>Importancia de la Propuesta EcoAlert AI Urbano</vt:lpstr>
      <vt:lpstr>Futuro del proyecto (Largo y corto plazo)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lorena beltran felix</cp:lastModifiedBy>
  <cp:revision>3</cp:revision>
  <dcterms:modified xsi:type="dcterms:W3CDTF">2025-09-13T00:14:01Z</dcterms:modified>
</cp:coreProperties>
</file>